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56" r:id="rId3"/>
    <p:sldId id="261" r:id="rId4"/>
    <p:sldId id="262" r:id="rId5"/>
    <p:sldId id="264" r:id="rId6"/>
    <p:sldId id="266" r:id="rId7"/>
    <p:sldId id="267" r:id="rId8"/>
    <p:sldId id="263" r:id="rId9"/>
    <p:sldId id="265" r:id="rId10"/>
  </p:sldIdLst>
  <p:sldSz cx="438912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guide id="3"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06"/>
    <p:restoredTop sz="99215" autoAdjust="0"/>
  </p:normalViewPr>
  <p:slideViewPr>
    <p:cSldViewPr snapToGrid="0" snapToObjects="1">
      <p:cViewPr varScale="1">
        <p:scale>
          <a:sx n="20" d="100"/>
          <a:sy n="20" d="100"/>
        </p:scale>
        <p:origin x="1205" y="77"/>
      </p:cViewPr>
      <p:guideLst>
        <p:guide orient="horz" pos="10368"/>
        <p:guide pos="1612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4/11/2024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403546" indent="0" algn="ctr">
              <a:buNone/>
              <a:defRPr>
                <a:solidFill>
                  <a:schemeClr val="tx1">
                    <a:tint val="75000"/>
                  </a:schemeClr>
                </a:solidFill>
              </a:defRPr>
            </a:lvl2pPr>
            <a:lvl3pPr marL="4807092" indent="0" algn="ctr">
              <a:buNone/>
              <a:defRPr>
                <a:solidFill>
                  <a:schemeClr val="tx1">
                    <a:tint val="75000"/>
                  </a:schemeClr>
                </a:solidFill>
              </a:defRPr>
            </a:lvl3pPr>
            <a:lvl4pPr marL="7210638" indent="0" algn="ctr">
              <a:buNone/>
              <a:defRPr>
                <a:solidFill>
                  <a:schemeClr val="tx1">
                    <a:tint val="75000"/>
                  </a:schemeClr>
                </a:solidFill>
              </a:defRPr>
            </a:lvl4pPr>
            <a:lvl5pPr marL="9614184" indent="0" algn="ctr">
              <a:buNone/>
              <a:defRPr>
                <a:solidFill>
                  <a:schemeClr val="tx1">
                    <a:tint val="75000"/>
                  </a:schemeClr>
                </a:solidFill>
              </a:defRPr>
            </a:lvl5pPr>
            <a:lvl6pPr marL="12017731" indent="0" algn="ctr">
              <a:buNone/>
              <a:defRPr>
                <a:solidFill>
                  <a:schemeClr val="tx1">
                    <a:tint val="75000"/>
                  </a:schemeClr>
                </a:solidFill>
              </a:defRPr>
            </a:lvl6pPr>
            <a:lvl7pPr marL="14421277" indent="0" algn="ctr">
              <a:buNone/>
              <a:defRPr>
                <a:solidFill>
                  <a:schemeClr val="tx1">
                    <a:tint val="75000"/>
                  </a:schemeClr>
                </a:solidFill>
              </a:defRPr>
            </a:lvl7pPr>
            <a:lvl8pPr marL="16824823" indent="0" algn="ctr">
              <a:buNone/>
              <a:defRPr>
                <a:solidFill>
                  <a:schemeClr val="tx1">
                    <a:tint val="75000"/>
                  </a:schemeClr>
                </a:solidFill>
              </a:defRPr>
            </a:lvl8pPr>
            <a:lvl9pPr marL="192283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20" y="6324600"/>
            <a:ext cx="55298343"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6324600"/>
            <a:ext cx="165178737"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210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10500">
                <a:solidFill>
                  <a:schemeClr val="tx1">
                    <a:tint val="75000"/>
                  </a:schemeClr>
                </a:solidFill>
              </a:defRPr>
            </a:lvl1pPr>
            <a:lvl2pPr marL="2403546" indent="0">
              <a:buNone/>
              <a:defRPr sz="9500">
                <a:solidFill>
                  <a:schemeClr val="tx1">
                    <a:tint val="75000"/>
                  </a:schemeClr>
                </a:solidFill>
              </a:defRPr>
            </a:lvl2pPr>
            <a:lvl3pPr marL="4807092" indent="0">
              <a:buNone/>
              <a:defRPr sz="8400">
                <a:solidFill>
                  <a:schemeClr val="tx1">
                    <a:tint val="75000"/>
                  </a:schemeClr>
                </a:solidFill>
              </a:defRPr>
            </a:lvl3pPr>
            <a:lvl4pPr marL="7210638" indent="0">
              <a:buNone/>
              <a:defRPr sz="7400">
                <a:solidFill>
                  <a:schemeClr val="tx1">
                    <a:tint val="75000"/>
                  </a:schemeClr>
                </a:solidFill>
              </a:defRPr>
            </a:lvl4pPr>
            <a:lvl5pPr marL="9614184" indent="0">
              <a:buNone/>
              <a:defRPr sz="7400">
                <a:solidFill>
                  <a:schemeClr val="tx1">
                    <a:tint val="75000"/>
                  </a:schemeClr>
                </a:solidFill>
              </a:defRPr>
            </a:lvl5pPr>
            <a:lvl6pPr marL="12017731" indent="0">
              <a:buNone/>
              <a:defRPr sz="7400">
                <a:solidFill>
                  <a:schemeClr val="tx1">
                    <a:tint val="75000"/>
                  </a:schemeClr>
                </a:solidFill>
              </a:defRPr>
            </a:lvl6pPr>
            <a:lvl7pPr marL="14421277" indent="0">
              <a:buNone/>
              <a:defRPr sz="7400">
                <a:solidFill>
                  <a:schemeClr val="tx1">
                    <a:tint val="75000"/>
                  </a:schemeClr>
                </a:solidFill>
              </a:defRPr>
            </a:lvl7pPr>
            <a:lvl8pPr marL="16824823" indent="0">
              <a:buNone/>
              <a:defRPr sz="7400">
                <a:solidFill>
                  <a:schemeClr val="tx1">
                    <a:tint val="75000"/>
                  </a:schemeClr>
                </a:solidFill>
              </a:defRPr>
            </a:lvl8pPr>
            <a:lvl9pPr marL="19228369"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6865560"/>
            <a:ext cx="110238537"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4" y="36865560"/>
            <a:ext cx="110238543"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2"/>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6800"/>
            </a:lvl1pPr>
            <a:lvl2pPr marL="2403546" indent="0">
              <a:buNone/>
              <a:defRPr sz="14700"/>
            </a:lvl2pPr>
            <a:lvl3pPr marL="4807092" indent="0">
              <a:buNone/>
              <a:defRPr sz="12600"/>
            </a:lvl3pPr>
            <a:lvl4pPr marL="7210638" indent="0">
              <a:buNone/>
              <a:defRPr sz="10500"/>
            </a:lvl4pPr>
            <a:lvl5pPr marL="9614184" indent="0">
              <a:buNone/>
              <a:defRPr sz="10500"/>
            </a:lvl5pPr>
            <a:lvl6pPr marL="12017731" indent="0">
              <a:buNone/>
              <a:defRPr sz="10500"/>
            </a:lvl6pPr>
            <a:lvl7pPr marL="14421277" indent="0">
              <a:buNone/>
              <a:defRPr sz="10500"/>
            </a:lvl7pPr>
            <a:lvl8pPr marL="16824823" indent="0">
              <a:buNone/>
              <a:defRPr sz="10500"/>
            </a:lvl8pPr>
            <a:lvl9pPr marL="19228369" indent="0">
              <a:buNone/>
              <a:defRPr sz="10500"/>
            </a:lvl9pPr>
          </a:lstStyle>
          <a:p>
            <a:r>
              <a:rPr lang="en-US"/>
              <a:t>Click icon to add picture</a:t>
            </a:r>
          </a:p>
        </p:txBody>
      </p:sp>
      <p:sp>
        <p:nvSpPr>
          <p:cNvPr id="4" name="Text Placeholder 3"/>
          <p:cNvSpPr>
            <a:spLocks noGrp="1"/>
          </p:cNvSpPr>
          <p:nvPr>
            <p:ph type="body" sz="half" idx="2"/>
          </p:nvPr>
        </p:nvSpPr>
        <p:spPr>
          <a:xfrm>
            <a:off x="8602983" y="25763222"/>
            <a:ext cx="26334720" cy="3863338"/>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85D4C4CA-94A1-834E-A2BA-CE4D58E93A41}" type="datetimeFigureOut">
              <a:rPr lang="en-US" smtClean="0"/>
              <a:t>4/11/2024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46" rtl="0" eaLnBrk="1" latinLnBrk="0" hangingPunct="1">
        <a:spcBef>
          <a:spcPct val="0"/>
        </a:spcBef>
        <a:buNone/>
        <a:defRPr sz="23100" kern="1200">
          <a:solidFill>
            <a:schemeClr val="tx1"/>
          </a:solidFill>
          <a:latin typeface="+mj-lt"/>
          <a:ea typeface="+mj-ea"/>
          <a:cs typeface="+mj-cs"/>
        </a:defRPr>
      </a:lvl1pPr>
    </p:titleStyle>
    <p:bodyStyle>
      <a:lvl1pPr marL="1802660" indent="-1802660" algn="l" defTabSz="2403546" rtl="0" eaLnBrk="1" latinLnBrk="0" hangingPunct="1">
        <a:spcBef>
          <a:spcPct val="20000"/>
        </a:spcBef>
        <a:buFont typeface="Arial"/>
        <a:buChar char="•"/>
        <a:defRPr sz="16800" kern="1200">
          <a:solidFill>
            <a:schemeClr val="tx1"/>
          </a:solidFill>
          <a:latin typeface="+mn-lt"/>
          <a:ea typeface="+mn-ea"/>
          <a:cs typeface="+mn-cs"/>
        </a:defRPr>
      </a:lvl1pPr>
      <a:lvl2pPr marL="3905762" indent="-1502216" algn="l" defTabSz="2403546" rtl="0" eaLnBrk="1" latinLnBrk="0" hangingPunct="1">
        <a:spcBef>
          <a:spcPct val="20000"/>
        </a:spcBef>
        <a:buFont typeface="Arial"/>
        <a:buChar char="–"/>
        <a:defRPr sz="14700" kern="1200">
          <a:solidFill>
            <a:schemeClr val="tx1"/>
          </a:solidFill>
          <a:latin typeface="+mn-lt"/>
          <a:ea typeface="+mn-ea"/>
          <a:cs typeface="+mn-cs"/>
        </a:defRPr>
      </a:lvl2pPr>
      <a:lvl3pPr marL="6008865" indent="-1201773" algn="l" defTabSz="2403546" rtl="0" eaLnBrk="1" latinLnBrk="0" hangingPunct="1">
        <a:spcBef>
          <a:spcPct val="20000"/>
        </a:spcBef>
        <a:buFont typeface="Arial"/>
        <a:buChar char="•"/>
        <a:defRPr sz="12600" kern="1200">
          <a:solidFill>
            <a:schemeClr val="tx1"/>
          </a:solidFill>
          <a:latin typeface="+mn-lt"/>
          <a:ea typeface="+mn-ea"/>
          <a:cs typeface="+mn-cs"/>
        </a:defRPr>
      </a:lvl3pPr>
      <a:lvl4pPr marL="8412411" indent="-1201773" algn="l" defTabSz="2403546" rtl="0" eaLnBrk="1" latinLnBrk="0" hangingPunct="1">
        <a:spcBef>
          <a:spcPct val="20000"/>
        </a:spcBef>
        <a:buFont typeface="Arial"/>
        <a:buChar char="–"/>
        <a:defRPr sz="10500" kern="1200">
          <a:solidFill>
            <a:schemeClr val="tx1"/>
          </a:solidFill>
          <a:latin typeface="+mn-lt"/>
          <a:ea typeface="+mn-ea"/>
          <a:cs typeface="+mn-cs"/>
        </a:defRPr>
      </a:lvl4pPr>
      <a:lvl5pPr marL="10815958" indent="-1201773" algn="l" defTabSz="2403546" rtl="0" eaLnBrk="1" latinLnBrk="0" hangingPunct="1">
        <a:spcBef>
          <a:spcPct val="20000"/>
        </a:spcBef>
        <a:buFont typeface="Arial"/>
        <a:buChar char="»"/>
        <a:defRPr sz="10500" kern="1200">
          <a:solidFill>
            <a:schemeClr val="tx1"/>
          </a:solidFill>
          <a:latin typeface="+mn-lt"/>
          <a:ea typeface="+mn-ea"/>
          <a:cs typeface="+mn-cs"/>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43880226" cy="3291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2B011E-28EE-2841-7B73-DC6E471C0A03}"/>
              </a:ext>
            </a:extLst>
          </p:cNvPr>
          <p:cNvPicPr>
            <a:picLocks noChangeAspect="1"/>
          </p:cNvPicPr>
          <p:nvPr/>
        </p:nvPicPr>
        <p:blipFill rotWithShape="1">
          <a:blip r:embed="rId2"/>
          <a:srcRect t="10384" b="14616"/>
          <a:stretch/>
        </p:blipFill>
        <p:spPr>
          <a:xfrm>
            <a:off x="-10969" y="-149414"/>
            <a:ext cx="44090428" cy="33067814"/>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596489"/>
            <a:ext cx="43891196" cy="15178301"/>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29E7C-96B2-2DAB-FD71-16BDDBF47135}"/>
              </a:ext>
            </a:extLst>
          </p:cNvPr>
          <p:cNvSpPr>
            <a:spLocks noGrp="1"/>
          </p:cNvSpPr>
          <p:nvPr>
            <p:ph type="ctrTitle"/>
          </p:nvPr>
        </p:nvSpPr>
        <p:spPr>
          <a:xfrm>
            <a:off x="3949214" y="7836274"/>
            <a:ext cx="36210240" cy="11935014"/>
          </a:xfrm>
          <a:effectLst>
            <a:outerShdw blurRad="50800" dist="38100" dir="2700000" algn="tl" rotWithShape="0">
              <a:prstClr val="black">
                <a:alpha val="40000"/>
              </a:prstClr>
            </a:outerShdw>
          </a:effectLst>
        </p:spPr>
        <p:txBody>
          <a:bodyPr>
            <a:normAutofit/>
          </a:bodyPr>
          <a:lstStyle/>
          <a:p>
            <a:r>
              <a:rPr lang="en-US" sz="21800" dirty="0">
                <a:ln w="12700">
                  <a:solidFill>
                    <a:schemeClr val="tx1"/>
                  </a:solidFill>
                </a:ln>
                <a:solidFill>
                  <a:srgbClr val="FFFFFF"/>
                </a:solidFill>
              </a:rPr>
              <a:t>C2MOS Latch – Shift Register</a:t>
            </a:r>
          </a:p>
        </p:txBody>
      </p:sp>
      <p:sp>
        <p:nvSpPr>
          <p:cNvPr id="3" name="Subtitle 2">
            <a:extLst>
              <a:ext uri="{FF2B5EF4-FFF2-40B4-BE49-F238E27FC236}">
                <a16:creationId xmlns:a16="http://schemas.microsoft.com/office/drawing/2014/main" id="{6C050CE5-6F29-77D2-904A-A03EE3F50E0D}"/>
              </a:ext>
            </a:extLst>
          </p:cNvPr>
          <p:cNvSpPr>
            <a:spLocks noGrp="1"/>
          </p:cNvSpPr>
          <p:nvPr>
            <p:ph type="subTitle" idx="1"/>
          </p:nvPr>
        </p:nvSpPr>
        <p:spPr>
          <a:xfrm>
            <a:off x="3960183" y="18185639"/>
            <a:ext cx="36210240" cy="6156994"/>
          </a:xfrm>
          <a:effectLst>
            <a:outerShdw blurRad="50800" dist="38100" dir="2700000" algn="tl" rotWithShape="0">
              <a:prstClr val="black">
                <a:alpha val="40000"/>
              </a:prstClr>
            </a:outerShdw>
          </a:effectLst>
        </p:spPr>
        <p:txBody>
          <a:bodyPr>
            <a:normAutofit/>
          </a:bodyPr>
          <a:lstStyle/>
          <a:p>
            <a:r>
              <a:rPr lang="en-US" dirty="0">
                <a:ln w="12700">
                  <a:solidFill>
                    <a:schemeClr val="tx1"/>
                  </a:solidFill>
                </a:ln>
                <a:solidFill>
                  <a:srgbClr val="FFFFFF"/>
                </a:solidFill>
              </a:rPr>
              <a:t>Alexander Shen, Brian Zhou, Hayley Chu</a:t>
            </a:r>
          </a:p>
        </p:txBody>
      </p:sp>
    </p:spTree>
    <p:extLst>
      <p:ext uri="{BB962C8B-B14F-4D97-AF65-F5344CB8AC3E}">
        <p14:creationId xmlns:p14="http://schemas.microsoft.com/office/powerpoint/2010/main" val="11204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8DDA2C51-DB79-1990-11B2-9B6558006095}"/>
              </a:ext>
            </a:extLst>
          </p:cNvPr>
          <p:cNvSpPr/>
          <p:nvPr/>
        </p:nvSpPr>
        <p:spPr>
          <a:xfrm>
            <a:off x="566058" y="25420319"/>
            <a:ext cx="28432543" cy="723212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6946380"/>
            <a:ext cx="13516289" cy="226849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Schematic</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816409" y="7259575"/>
            <a:ext cx="12026100" cy="24006572"/>
          </a:xfrm>
          <a:prstGeom prst="rect">
            <a:avLst/>
          </a:prstGeom>
          <a:noFill/>
        </p:spPr>
        <p:txBody>
          <a:bodyPr wrap="square" rtlCol="0">
            <a:spAutoFit/>
          </a:bodyPr>
          <a:lstStyle/>
          <a:p>
            <a:r>
              <a:rPr lang="en-US" sz="7400" dirty="0"/>
              <a:t>This is the schematic for the C2MOS Latch. </a:t>
            </a:r>
          </a:p>
          <a:p>
            <a:endParaRPr lang="en-US" sz="7400" dirty="0"/>
          </a:p>
          <a:p>
            <a:r>
              <a:rPr lang="en-US" sz="7400" dirty="0"/>
              <a:t>Because they are manufactured on a wafer, all transistors share the same bulk. We learnt that to reduce bulk effect, we have to tie source to bulk. But because all transistors will share the same bulk, we had to avoid this by tying every bulk to ground/ lowest potential. For NMOS its VSS and for PMOS its VDD. Although this introduces bulk effect, in a digital circuit if you introduce a strong enough gate voltage we can mitigate that.</a:t>
            </a:r>
          </a:p>
          <a:p>
            <a:endParaRPr lang="en-US" sz="7400" dirty="0"/>
          </a:p>
          <a:p>
            <a:endParaRPr lang="en-US" sz="7400" dirty="0"/>
          </a:p>
        </p:txBody>
      </p:sp>
      <p:sp>
        <p:nvSpPr>
          <p:cNvPr id="27" name="TextBox 26">
            <a:extLst>
              <a:ext uri="{FF2B5EF4-FFF2-40B4-BE49-F238E27FC236}">
                <a16:creationId xmlns:a16="http://schemas.microsoft.com/office/drawing/2014/main" id="{74020770-70F0-C15B-ADA6-813C8B49D251}"/>
              </a:ext>
            </a:extLst>
          </p:cNvPr>
          <p:cNvSpPr txBox="1"/>
          <p:nvPr/>
        </p:nvSpPr>
        <p:spPr>
          <a:xfrm>
            <a:off x="1385100" y="25803971"/>
            <a:ext cx="25646742" cy="6555641"/>
          </a:xfrm>
          <a:prstGeom prst="rect">
            <a:avLst/>
          </a:prstGeom>
          <a:noFill/>
        </p:spPr>
        <p:txBody>
          <a:bodyPr wrap="square" rtlCol="0">
            <a:spAutoFit/>
          </a:bodyPr>
          <a:lstStyle/>
          <a:p>
            <a:r>
              <a:rPr lang="en-US" sz="7000" dirty="0"/>
              <a:t>To maintain a clean schematic without wires overlapping, I chose to use pins to define the signals and label the wires on the schematic.</a:t>
            </a:r>
          </a:p>
          <a:p>
            <a:endParaRPr lang="en-US" sz="7000" dirty="0"/>
          </a:p>
          <a:p>
            <a:r>
              <a:rPr lang="en-US" sz="7000" dirty="0"/>
              <a:t>For the layout vs schematic checks to work properly, I moved the inverter for the clock signal and capacitors to my simulation schematic which is shown on the next slide.</a:t>
            </a:r>
          </a:p>
        </p:txBody>
      </p:sp>
      <p:pic>
        <p:nvPicPr>
          <p:cNvPr id="3" name="Picture 2">
            <a:extLst>
              <a:ext uri="{FF2B5EF4-FFF2-40B4-BE49-F238E27FC236}">
                <a16:creationId xmlns:a16="http://schemas.microsoft.com/office/drawing/2014/main" id="{31CC5351-3912-789C-D1F5-AD895A635516}"/>
              </a:ext>
            </a:extLst>
          </p:cNvPr>
          <p:cNvPicPr>
            <a:picLocks noChangeAspect="1"/>
          </p:cNvPicPr>
          <p:nvPr/>
        </p:nvPicPr>
        <p:blipFill>
          <a:blip r:embed="rId3"/>
          <a:stretch>
            <a:fillRect/>
          </a:stretch>
        </p:blipFill>
        <p:spPr>
          <a:xfrm>
            <a:off x="566058" y="6739644"/>
            <a:ext cx="28432543" cy="18387843"/>
          </a:xfrm>
          <a:prstGeom prst="rect">
            <a:avLst/>
          </a:prstGeom>
        </p:spPr>
      </p:pic>
    </p:spTree>
    <p:extLst>
      <p:ext uri="{BB962C8B-B14F-4D97-AF65-F5344CB8AC3E}">
        <p14:creationId xmlns:p14="http://schemas.microsoft.com/office/powerpoint/2010/main" val="129653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0485105" y="6406086"/>
            <a:ext cx="22840037" cy="2322525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one C2MOS Latch</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2063360" y="7069518"/>
            <a:ext cx="20442740" cy="25945564"/>
          </a:xfrm>
          <a:prstGeom prst="rect">
            <a:avLst/>
          </a:prstGeom>
          <a:noFill/>
        </p:spPr>
        <p:txBody>
          <a:bodyPr wrap="square" rtlCol="0">
            <a:spAutoFit/>
          </a:bodyPr>
          <a:lstStyle/>
          <a:p>
            <a:r>
              <a:rPr lang="en-US" sz="8000" dirty="0"/>
              <a:t>This is the simulation schematic and timing diagram for the C2MOS Latch. </a:t>
            </a:r>
          </a:p>
          <a:p>
            <a:endParaRPr lang="en-US" sz="8000" dirty="0"/>
          </a:p>
          <a:p>
            <a:r>
              <a:rPr lang="en-US" sz="8000" dirty="0"/>
              <a:t>To make sure the Layout Versus Schematic is consistent, the capacitor and inverter are both moved into this simulation schematic. </a:t>
            </a:r>
          </a:p>
          <a:p>
            <a:endParaRPr lang="en-US" sz="8000" dirty="0"/>
          </a:p>
          <a:p>
            <a:r>
              <a:rPr lang="en-US" sz="8000" dirty="0"/>
              <a:t>I chose to use a rectangle as the symbol shape because it is basically a D Latch and they usually have a rectangle shape.</a:t>
            </a:r>
          </a:p>
          <a:p>
            <a:endParaRPr lang="en-US" sz="8000" dirty="0"/>
          </a:p>
          <a:p>
            <a:r>
              <a:rPr lang="en-US" sz="8000" dirty="0"/>
              <a:t>The timing diagram shows the clock, vin, and </a:t>
            </a:r>
            <a:r>
              <a:rPr lang="en-US" sz="8000" dirty="0" err="1"/>
              <a:t>vout</a:t>
            </a:r>
            <a:r>
              <a:rPr lang="en-US" sz="8000" dirty="0"/>
              <a:t> voltages. I gave the </a:t>
            </a:r>
            <a:r>
              <a:rPr lang="en-US" sz="8000" dirty="0" err="1"/>
              <a:t>Clk</a:t>
            </a:r>
            <a:r>
              <a:rPr lang="en-US" sz="8000" dirty="0"/>
              <a:t> a period of 100 nanoseconds and the vin signal a period of 150 nanoseconds so that They will only overlap every 300 nanoseconds and show that the latch is working as intended; </a:t>
            </a:r>
            <a:r>
              <a:rPr lang="en-US" sz="8000" dirty="0" err="1"/>
              <a:t>vout</a:t>
            </a:r>
            <a:r>
              <a:rPr lang="en-US" sz="8000" dirty="0"/>
              <a:t> only gets the vin value when </a:t>
            </a:r>
            <a:r>
              <a:rPr lang="en-US" sz="8000" dirty="0" err="1"/>
              <a:t>Clk</a:t>
            </a:r>
            <a:r>
              <a:rPr lang="en-US" sz="8000" dirty="0"/>
              <a:t> is high.</a:t>
            </a:r>
          </a:p>
          <a:p>
            <a:endParaRPr lang="en-US" sz="8000" dirty="0"/>
          </a:p>
          <a:p>
            <a:endParaRPr lang="en-US" sz="8000" dirty="0"/>
          </a:p>
          <a:p>
            <a:endParaRPr lang="en-US" sz="8000" dirty="0"/>
          </a:p>
        </p:txBody>
      </p:sp>
      <p:pic>
        <p:nvPicPr>
          <p:cNvPr id="2" name="Picture 1">
            <a:extLst>
              <a:ext uri="{FF2B5EF4-FFF2-40B4-BE49-F238E27FC236}">
                <a16:creationId xmlns:a16="http://schemas.microsoft.com/office/drawing/2014/main" id="{E1DB5FF8-8C42-7816-2D1D-E863AD501ECF}"/>
              </a:ext>
            </a:extLst>
          </p:cNvPr>
          <p:cNvPicPr>
            <a:picLocks noChangeAspect="1"/>
          </p:cNvPicPr>
          <p:nvPr/>
        </p:nvPicPr>
        <p:blipFill>
          <a:blip r:embed="rId3"/>
          <a:stretch>
            <a:fillRect/>
          </a:stretch>
        </p:blipFill>
        <p:spPr>
          <a:xfrm>
            <a:off x="1" y="6154284"/>
            <a:ext cx="19812000" cy="13888016"/>
          </a:xfrm>
          <a:prstGeom prst="rect">
            <a:avLst/>
          </a:prstGeom>
        </p:spPr>
      </p:pic>
      <p:pic>
        <p:nvPicPr>
          <p:cNvPr id="3" name="Content Placeholder 4">
            <a:extLst>
              <a:ext uri="{FF2B5EF4-FFF2-40B4-BE49-F238E27FC236}">
                <a16:creationId xmlns:a16="http://schemas.microsoft.com/office/drawing/2014/main" id="{BF343179-313B-D58A-6457-14F190608D64}"/>
              </a:ext>
            </a:extLst>
          </p:cNvPr>
          <p:cNvPicPr>
            <a:picLocks noChangeAspect="1"/>
          </p:cNvPicPr>
          <p:nvPr/>
        </p:nvPicPr>
        <p:blipFill>
          <a:blip r:embed="rId4"/>
          <a:stretch>
            <a:fillRect/>
          </a:stretch>
        </p:blipFill>
        <p:spPr>
          <a:xfrm>
            <a:off x="0" y="20177355"/>
            <a:ext cx="19812000" cy="12988983"/>
          </a:xfrm>
          <a:prstGeom prst="rect">
            <a:avLst/>
          </a:prstGeom>
        </p:spPr>
      </p:pic>
    </p:spTree>
    <p:extLst>
      <p:ext uri="{BB962C8B-B14F-4D97-AF65-F5344CB8AC3E}">
        <p14:creationId xmlns:p14="http://schemas.microsoft.com/office/powerpoint/2010/main" val="383426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5493832" y="16292509"/>
            <a:ext cx="17774689" cy="1323667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Shift Register</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6856716" y="17097208"/>
            <a:ext cx="15510484" cy="11941731"/>
          </a:xfrm>
          <a:prstGeom prst="rect">
            <a:avLst/>
          </a:prstGeom>
          <a:noFill/>
        </p:spPr>
        <p:txBody>
          <a:bodyPr wrap="square" rtlCol="0">
            <a:spAutoFit/>
          </a:bodyPr>
          <a:lstStyle/>
          <a:p>
            <a:r>
              <a:rPr lang="en-US" sz="7000" dirty="0"/>
              <a:t>This is the simulation schematic and timing diagrams for the shift register made from C2MOS Latches. </a:t>
            </a:r>
          </a:p>
          <a:p>
            <a:endParaRPr lang="en-US" sz="7000" dirty="0"/>
          </a:p>
          <a:p>
            <a:r>
              <a:rPr lang="en-US" sz="7000" dirty="0"/>
              <a:t>I tested the vin with a pulse width of 300 nanoseconds and period of 800 nanoseconds as well as pulse width 45 nanoseconds and period 150 nanoseconds (same as latch test earlier).</a:t>
            </a:r>
          </a:p>
          <a:p>
            <a:endParaRPr lang="en-US" sz="7000" dirty="0"/>
          </a:p>
          <a:p>
            <a:r>
              <a:rPr lang="en-US" sz="7000" dirty="0"/>
              <a:t>It demonstrates shift register behavior.</a:t>
            </a:r>
          </a:p>
        </p:txBody>
      </p:sp>
      <p:pic>
        <p:nvPicPr>
          <p:cNvPr id="5" name="Picture 4">
            <a:extLst>
              <a:ext uri="{FF2B5EF4-FFF2-40B4-BE49-F238E27FC236}">
                <a16:creationId xmlns:a16="http://schemas.microsoft.com/office/drawing/2014/main" id="{2084793D-C780-F6F8-69F5-2F646210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9" y="7273453"/>
            <a:ext cx="25080673" cy="815730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329D67FA-1475-0213-C8F7-D539EA3BF25F}"/>
              </a:ext>
            </a:extLst>
          </p:cNvPr>
          <p:cNvPicPr>
            <a:picLocks noChangeAspect="1"/>
          </p:cNvPicPr>
          <p:nvPr/>
        </p:nvPicPr>
        <p:blipFill>
          <a:blip r:embed="rId4"/>
          <a:stretch>
            <a:fillRect/>
          </a:stretch>
        </p:blipFill>
        <p:spPr>
          <a:xfrm>
            <a:off x="0" y="16806171"/>
            <a:ext cx="24709966" cy="12209345"/>
          </a:xfrm>
          <a:prstGeom prst="rect">
            <a:avLst/>
          </a:prstGeom>
        </p:spPr>
      </p:pic>
      <p:pic>
        <p:nvPicPr>
          <p:cNvPr id="11" name="Picture 2">
            <a:extLst>
              <a:ext uri="{FF2B5EF4-FFF2-40B4-BE49-F238E27FC236}">
                <a16:creationId xmlns:a16="http://schemas.microsoft.com/office/drawing/2014/main" id="{76AE8681-2D67-0436-9DBD-75D9D3B3B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1155" y="6344990"/>
            <a:ext cx="19020045" cy="949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35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layout (without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Brian Zhou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9" y="7259575"/>
            <a:ext cx="12774812" cy="2171602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586250" y="8051810"/>
            <a:ext cx="12026100" cy="19451479"/>
          </a:xfrm>
          <a:prstGeom prst="rect">
            <a:avLst/>
          </a:prstGeom>
          <a:noFill/>
        </p:spPr>
        <p:txBody>
          <a:bodyPr wrap="square" rtlCol="0">
            <a:spAutoFit/>
          </a:bodyPr>
          <a:lstStyle/>
          <a:p>
            <a:r>
              <a:rPr lang="en-US" sz="7400" dirty="0"/>
              <a:t>This is the layout that doesn’t include capacitors.</a:t>
            </a:r>
          </a:p>
          <a:p>
            <a:endParaRPr lang="en-US" sz="7400" dirty="0"/>
          </a:p>
          <a:p>
            <a:r>
              <a:rPr lang="en-US" sz="7400" dirty="0"/>
              <a:t>When I started the layout, I prioritized symmetry and readability in mind. I also stacked the components close together so that there would be sufficient space in case we wanted to add extra components such as the capacitors. </a:t>
            </a:r>
          </a:p>
          <a:p>
            <a:endParaRPr lang="en-US" sz="7400" dirty="0"/>
          </a:p>
          <a:p>
            <a:r>
              <a:rPr lang="en-US" sz="7400" dirty="0"/>
              <a:t>Evenly spaced-out bulk terminals in the empty space are added to ensure that the bulk have uniform voltage.</a:t>
            </a:r>
          </a:p>
        </p:txBody>
      </p:sp>
      <p:pic>
        <p:nvPicPr>
          <p:cNvPr id="5" name="Picture 4">
            <a:extLst>
              <a:ext uri="{FF2B5EF4-FFF2-40B4-BE49-F238E27FC236}">
                <a16:creationId xmlns:a16="http://schemas.microsoft.com/office/drawing/2014/main" id="{DE2E3324-26A8-C787-DC68-6E24DECF87E9}"/>
              </a:ext>
            </a:extLst>
          </p:cNvPr>
          <p:cNvPicPr>
            <a:picLocks noChangeAspect="1"/>
          </p:cNvPicPr>
          <p:nvPr/>
        </p:nvPicPr>
        <p:blipFill rotWithShape="1">
          <a:blip r:embed="rId3"/>
          <a:srcRect l="26502" t="22746" r="26787" b="14628"/>
          <a:stretch/>
        </p:blipFill>
        <p:spPr>
          <a:xfrm>
            <a:off x="960200" y="8051810"/>
            <a:ext cx="28502984" cy="21652293"/>
          </a:xfrm>
          <a:prstGeom prst="rect">
            <a:avLst/>
          </a:prstGeom>
        </p:spPr>
      </p:pic>
    </p:spTree>
    <p:extLst>
      <p:ext uri="{BB962C8B-B14F-4D97-AF65-F5344CB8AC3E}">
        <p14:creationId xmlns:p14="http://schemas.microsoft.com/office/powerpoint/2010/main" val="219826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6946380"/>
            <a:ext cx="13516289" cy="226849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Schematic (With capacitor)</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r>
              <a:rPr lang="en-US" sz="6000" dirty="0"/>
              <a:t>Brian Zhou</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816409" y="7259575"/>
            <a:ext cx="12026100" cy="17173932"/>
          </a:xfrm>
          <a:prstGeom prst="rect">
            <a:avLst/>
          </a:prstGeom>
          <a:noFill/>
        </p:spPr>
        <p:txBody>
          <a:bodyPr wrap="square" rtlCol="0">
            <a:spAutoFit/>
          </a:bodyPr>
          <a:lstStyle/>
          <a:p>
            <a:r>
              <a:rPr lang="en-US" sz="7400" dirty="0"/>
              <a:t>This is the schematic for the C2MOS Latch, with NMOS as capacitors. </a:t>
            </a:r>
          </a:p>
          <a:p>
            <a:endParaRPr lang="en-US" sz="7400" dirty="0"/>
          </a:p>
          <a:p>
            <a:r>
              <a:rPr lang="en-US" sz="7400" dirty="0"/>
              <a:t>Specifically, we tied the source and drain of the NMOS together and used the gate capacitance as the capacitor.</a:t>
            </a:r>
          </a:p>
          <a:p>
            <a:endParaRPr lang="en-US" sz="7400" dirty="0"/>
          </a:p>
          <a:p>
            <a:r>
              <a:rPr lang="en-US" sz="7400" dirty="0"/>
              <a:t>The dimensions of the NMOS for capacitors was determined based on the space available on the layout (450 nm x 450 nm), but further optimization can be done.</a:t>
            </a:r>
          </a:p>
        </p:txBody>
      </p:sp>
      <p:pic>
        <p:nvPicPr>
          <p:cNvPr id="13" name="Graphic 12">
            <a:extLst>
              <a:ext uri="{FF2B5EF4-FFF2-40B4-BE49-F238E27FC236}">
                <a16:creationId xmlns:a16="http://schemas.microsoft.com/office/drawing/2014/main" id="{36620050-CDED-429D-FE54-7A5CE4C98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691" y="9968305"/>
            <a:ext cx="27974054" cy="16641112"/>
          </a:xfrm>
          <a:prstGeom prst="rect">
            <a:avLst/>
          </a:prstGeom>
        </p:spPr>
      </p:pic>
    </p:spTree>
    <p:extLst>
      <p:ext uri="{BB962C8B-B14F-4D97-AF65-F5344CB8AC3E}">
        <p14:creationId xmlns:p14="http://schemas.microsoft.com/office/powerpoint/2010/main" val="277576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30460421" y="6946381"/>
            <a:ext cx="13129897" cy="2257987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Shift Register (latch with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Brian Zhou</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1538518" y="7458343"/>
            <a:ext cx="11357691" cy="22713910"/>
          </a:xfrm>
          <a:prstGeom prst="rect">
            <a:avLst/>
          </a:prstGeom>
          <a:noFill/>
        </p:spPr>
        <p:txBody>
          <a:bodyPr wrap="square" rtlCol="0">
            <a:spAutoFit/>
          </a:bodyPr>
          <a:lstStyle/>
          <a:p>
            <a:r>
              <a:rPr lang="en-US" sz="7000" dirty="0"/>
              <a:t>This is the simulation schematic and timing diagram for the shift register made from C2MOS Latches with capacitors. Test conditions are the same as the previous simulation.</a:t>
            </a:r>
          </a:p>
          <a:p>
            <a:endParaRPr lang="en-US" sz="7000" dirty="0"/>
          </a:p>
          <a:p>
            <a:r>
              <a:rPr lang="en-US" sz="7000" dirty="0"/>
              <a:t>Shift register behavior is observed, but somehow not the whole input signal is passing through all the latches. Upon closer inspection, the unexpected behavior is mostly due to changes happening right at clock edge. We plan to tweak the input signal further to thoroughly test the behavior of the latch. </a:t>
            </a:r>
          </a:p>
          <a:p>
            <a:endParaRPr lang="en-US" sz="7000" dirty="0"/>
          </a:p>
        </p:txBody>
      </p:sp>
      <p:pic>
        <p:nvPicPr>
          <p:cNvPr id="3" name="Picture 2">
            <a:extLst>
              <a:ext uri="{FF2B5EF4-FFF2-40B4-BE49-F238E27FC236}">
                <a16:creationId xmlns:a16="http://schemas.microsoft.com/office/drawing/2014/main" id="{810B7A93-8074-B951-9081-C8BE876E1F79}"/>
              </a:ext>
            </a:extLst>
          </p:cNvPr>
          <p:cNvPicPr>
            <a:picLocks noChangeAspect="1"/>
          </p:cNvPicPr>
          <p:nvPr/>
        </p:nvPicPr>
        <p:blipFill>
          <a:blip r:embed="rId3"/>
          <a:stretch>
            <a:fillRect/>
          </a:stretch>
        </p:blipFill>
        <p:spPr>
          <a:xfrm>
            <a:off x="3056544" y="6638449"/>
            <a:ext cx="24569811" cy="11977518"/>
          </a:xfrm>
          <a:prstGeom prst="rect">
            <a:avLst/>
          </a:prstGeom>
        </p:spPr>
      </p:pic>
      <p:pic>
        <p:nvPicPr>
          <p:cNvPr id="13" name="Picture 12">
            <a:extLst>
              <a:ext uri="{FF2B5EF4-FFF2-40B4-BE49-F238E27FC236}">
                <a16:creationId xmlns:a16="http://schemas.microsoft.com/office/drawing/2014/main" id="{5AA66E3E-272C-27DC-92AF-3CF4B0FD1D5B}"/>
              </a:ext>
            </a:extLst>
          </p:cNvPr>
          <p:cNvPicPr>
            <a:picLocks noChangeAspect="1"/>
          </p:cNvPicPr>
          <p:nvPr/>
        </p:nvPicPr>
        <p:blipFill>
          <a:blip r:embed="rId4"/>
          <a:stretch>
            <a:fillRect/>
          </a:stretch>
        </p:blipFill>
        <p:spPr>
          <a:xfrm>
            <a:off x="1749077" y="18941368"/>
            <a:ext cx="27620687" cy="13569113"/>
          </a:xfrm>
          <a:prstGeom prst="rect">
            <a:avLst/>
          </a:prstGeom>
        </p:spPr>
      </p:pic>
    </p:spTree>
    <p:extLst>
      <p:ext uri="{BB962C8B-B14F-4D97-AF65-F5344CB8AC3E}">
        <p14:creationId xmlns:p14="http://schemas.microsoft.com/office/powerpoint/2010/main" val="17583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with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Brian Zhou</a:t>
            </a:r>
          </a:p>
        </p:txBody>
      </p:sp>
      <p:pic>
        <p:nvPicPr>
          <p:cNvPr id="1026" name="Picture 2">
            <a:extLst>
              <a:ext uri="{FF2B5EF4-FFF2-40B4-BE49-F238E27FC236}">
                <a16:creationId xmlns:a16="http://schemas.microsoft.com/office/drawing/2014/main" id="{D2A2C639-5E57-293A-BFA5-820F1B5D02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14" t="22335" r="16674" b="16362"/>
          <a:stretch/>
        </p:blipFill>
        <p:spPr bwMode="auto">
          <a:xfrm>
            <a:off x="1385100" y="6440050"/>
            <a:ext cx="25956541" cy="193424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25">
            <a:extLst>
              <a:ext uri="{FF2B5EF4-FFF2-40B4-BE49-F238E27FC236}">
                <a16:creationId xmlns:a16="http://schemas.microsoft.com/office/drawing/2014/main" id="{EAF3FE1A-821B-F6DC-A762-A3BFC03B627B}"/>
              </a:ext>
            </a:extLst>
          </p:cNvPr>
          <p:cNvSpPr/>
          <p:nvPr/>
        </p:nvSpPr>
        <p:spPr>
          <a:xfrm>
            <a:off x="29837538" y="6946380"/>
            <a:ext cx="13516289" cy="212146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582632" y="8834944"/>
            <a:ext cx="12026100" cy="17173932"/>
          </a:xfrm>
          <a:prstGeom prst="rect">
            <a:avLst/>
          </a:prstGeom>
          <a:noFill/>
        </p:spPr>
        <p:txBody>
          <a:bodyPr wrap="square" rtlCol="0">
            <a:spAutoFit/>
          </a:bodyPr>
          <a:lstStyle/>
          <a:p>
            <a:r>
              <a:rPr lang="en-US" sz="7400" dirty="0"/>
              <a:t>This is the layout that includes capacitors.</a:t>
            </a:r>
          </a:p>
          <a:p>
            <a:endParaRPr lang="en-US" sz="7400" dirty="0"/>
          </a:p>
          <a:p>
            <a:r>
              <a:rPr lang="en-US" sz="7400" dirty="0"/>
              <a:t>This version includes NMOS as capacitors: I tied source and drain together, so I was essentially using the gate capacitance as the capacitor. Also considering that reducing the area of the n well may reduce the cost for manufacturing, the PMOS are laid horizontally, and that almost halved the area of the n well. </a:t>
            </a:r>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0" y="26516876"/>
            <a:ext cx="28432543" cy="489771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52924" y="27249632"/>
            <a:ext cx="26216731" cy="3508653"/>
          </a:xfrm>
          <a:prstGeom prst="rect">
            <a:avLst/>
          </a:prstGeom>
          <a:noFill/>
        </p:spPr>
        <p:txBody>
          <a:bodyPr wrap="square" rtlCol="0">
            <a:spAutoFit/>
          </a:bodyPr>
          <a:lstStyle/>
          <a:p>
            <a:r>
              <a:rPr lang="en-US" sz="7400" dirty="0"/>
              <a:t>Now there is sufficient space, so both capacitors are implemented. I can adjust the transistor dimensions to tweak the capacitance, but due to lack of time I didn't do much further optimization.</a:t>
            </a:r>
          </a:p>
        </p:txBody>
      </p:sp>
    </p:spTree>
    <p:extLst>
      <p:ext uri="{BB962C8B-B14F-4D97-AF65-F5344CB8AC3E}">
        <p14:creationId xmlns:p14="http://schemas.microsoft.com/office/powerpoint/2010/main" val="127197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testing</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Hayley Chu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8" y="8858842"/>
            <a:ext cx="13516289" cy="1464661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945650" y="10518388"/>
            <a:ext cx="11560450" cy="12618839"/>
          </a:xfrm>
          <a:prstGeom prst="rect">
            <a:avLst/>
          </a:prstGeom>
          <a:noFill/>
        </p:spPr>
        <p:txBody>
          <a:bodyPr wrap="square" rtlCol="0">
            <a:spAutoFit/>
          </a:bodyPr>
          <a:lstStyle/>
          <a:p>
            <a:r>
              <a:rPr lang="en-US" sz="7400" dirty="0"/>
              <a:t>Design rule check (DRC):</a:t>
            </a:r>
          </a:p>
          <a:p>
            <a:pPr marL="1143000" indent="-1143000">
              <a:buFont typeface="Arial" panose="020B0604020202020204" pitchFamily="34" charset="0"/>
              <a:buChar char="•"/>
            </a:pPr>
            <a:r>
              <a:rPr lang="en-US" sz="7400" dirty="0"/>
              <a:t>I mostly only needed to change the dimensions of the instances to make sure the components weren’t overlapping. </a:t>
            </a:r>
          </a:p>
          <a:p>
            <a:pPr marL="1143000" indent="-1143000">
              <a:buFont typeface="Arial" panose="020B0604020202020204" pitchFamily="34" charset="0"/>
              <a:buChar char="•"/>
            </a:pPr>
            <a:r>
              <a:rPr lang="en-US" sz="7400" dirty="0"/>
              <a:t>I learned that to connect between an active layer to metal layer 2, we need both the cc and via. </a:t>
            </a:r>
          </a:p>
          <a:p>
            <a:endParaRPr lang="en-US" sz="7400" dirty="0"/>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1" y="26751878"/>
            <a:ext cx="27749862" cy="59707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76233" y="27381147"/>
            <a:ext cx="25646742" cy="4647426"/>
          </a:xfrm>
          <a:prstGeom prst="rect">
            <a:avLst/>
          </a:prstGeom>
          <a:noFill/>
        </p:spPr>
        <p:txBody>
          <a:bodyPr wrap="square" rtlCol="0">
            <a:spAutoFit/>
          </a:bodyPr>
          <a:lstStyle/>
          <a:p>
            <a:r>
              <a:rPr lang="en-US" sz="7400" dirty="0"/>
              <a:t>Layout-vs-schematic (LVS): I needed to make sure all the terminals have exactly the same name as they are on the layout, and all the nodes are of the same type (input, output, input/output) between the schematic and the layout. </a:t>
            </a:r>
          </a:p>
        </p:txBody>
      </p:sp>
      <p:pic>
        <p:nvPicPr>
          <p:cNvPr id="2050" name="Picture 2">
            <a:extLst>
              <a:ext uri="{FF2B5EF4-FFF2-40B4-BE49-F238E27FC236}">
                <a16:creationId xmlns:a16="http://schemas.microsoft.com/office/drawing/2014/main" id="{70C587B4-4F65-D100-3CF3-14119C18B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6" t="3299" r="13362"/>
          <a:stretch/>
        </p:blipFill>
        <p:spPr bwMode="auto">
          <a:xfrm>
            <a:off x="1197468" y="6707954"/>
            <a:ext cx="26449685" cy="1981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4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7014</TotalTime>
  <Words>1006</Words>
  <Application>Microsoft Office PowerPoint</Application>
  <PresentationFormat>Custom</PresentationFormat>
  <Paragraphs>82</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C2MOS Latch – Shift Register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Martine Richards</dc:creator>
  <cp:lastModifiedBy>Brian Zhou</cp:lastModifiedBy>
  <cp:revision>118</cp:revision>
  <dcterms:created xsi:type="dcterms:W3CDTF">2024-03-08T15:26:05Z</dcterms:created>
  <dcterms:modified xsi:type="dcterms:W3CDTF">2024-04-11T18:44:14Z</dcterms:modified>
</cp:coreProperties>
</file>